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52"/>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89" r:id="rId51"/>
    <p:sldId id="743" r:id="rId52"/>
    <p:sldId id="744" r:id="rId53"/>
    <p:sldId id="817" r:id="rId54"/>
    <p:sldId id="857" r:id="rId55"/>
    <p:sldId id="859" r:id="rId56"/>
    <p:sldId id="858"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8" r:id="rId73"/>
    <p:sldId id="789" r:id="rId74"/>
    <p:sldId id="790" r:id="rId75"/>
    <p:sldId id="807" r:id="rId76"/>
    <p:sldId id="840" r:id="rId77"/>
    <p:sldId id="847" r:id="rId78"/>
    <p:sldId id="808" r:id="rId79"/>
    <p:sldId id="841" r:id="rId80"/>
    <p:sldId id="842" r:id="rId81"/>
    <p:sldId id="843" r:id="rId82"/>
    <p:sldId id="810" r:id="rId83"/>
    <p:sldId id="848" r:id="rId84"/>
    <p:sldId id="809" r:id="rId85"/>
    <p:sldId id="844" r:id="rId86"/>
    <p:sldId id="845" r:id="rId87"/>
    <p:sldId id="846" r:id="rId88"/>
    <p:sldId id="811" r:id="rId89"/>
    <p:sldId id="836" r:id="rId90"/>
    <p:sldId id="835" r:id="rId91"/>
    <p:sldId id="812" r:id="rId92"/>
    <p:sldId id="828" r:id="rId93"/>
    <p:sldId id="826" r:id="rId94"/>
    <p:sldId id="880" r:id="rId95"/>
    <p:sldId id="881" r:id="rId96"/>
    <p:sldId id="882" r:id="rId97"/>
    <p:sldId id="883" r:id="rId98"/>
    <p:sldId id="884" r:id="rId99"/>
    <p:sldId id="886" r:id="rId100"/>
    <p:sldId id="887" r:id="rId101"/>
    <p:sldId id="792" r:id="rId102"/>
    <p:sldId id="623" r:id="rId103"/>
    <p:sldId id="773" r:id="rId104"/>
    <p:sldId id="501" r:id="rId105"/>
    <p:sldId id="662" r:id="rId106"/>
    <p:sldId id="692" r:id="rId107"/>
    <p:sldId id="679" r:id="rId108"/>
    <p:sldId id="555" r:id="rId109"/>
    <p:sldId id="567" r:id="rId110"/>
    <p:sldId id="821" r:id="rId111"/>
    <p:sldId id="686" r:id="rId112"/>
    <p:sldId id="687" r:id="rId113"/>
    <p:sldId id="688" r:id="rId114"/>
    <p:sldId id="689" r:id="rId115"/>
    <p:sldId id="690" r:id="rId116"/>
    <p:sldId id="865" r:id="rId117"/>
    <p:sldId id="822" r:id="rId118"/>
    <p:sldId id="823" r:id="rId119"/>
    <p:sldId id="693" r:id="rId120"/>
    <p:sldId id="587" r:id="rId121"/>
    <p:sldId id="874" r:id="rId122"/>
    <p:sldId id="589" r:id="rId123"/>
    <p:sldId id="875" r:id="rId124"/>
    <p:sldId id="600" r:id="rId125"/>
    <p:sldId id="681" r:id="rId126"/>
    <p:sldId id="663" r:id="rId127"/>
    <p:sldId id="682" r:id="rId128"/>
    <p:sldId id="683" r:id="rId129"/>
    <p:sldId id="591" r:id="rId130"/>
    <p:sldId id="684" r:id="rId131"/>
    <p:sldId id="685" r:id="rId132"/>
    <p:sldId id="869" r:id="rId133"/>
    <p:sldId id="871" r:id="rId134"/>
    <p:sldId id="870" r:id="rId135"/>
    <p:sldId id="872" r:id="rId136"/>
    <p:sldId id="878" r:id="rId137"/>
    <p:sldId id="867" r:id="rId138"/>
    <p:sldId id="877" r:id="rId139"/>
    <p:sldId id="664" r:id="rId140"/>
    <p:sldId id="665" r:id="rId141"/>
    <p:sldId id="818" r:id="rId142"/>
    <p:sldId id="819" r:id="rId143"/>
    <p:sldId id="666" r:id="rId144"/>
    <p:sldId id="668" r:id="rId145"/>
    <p:sldId id="599" r:id="rId146"/>
    <p:sldId id="630" r:id="rId147"/>
    <p:sldId id="824" r:id="rId148"/>
    <p:sldId id="701" r:id="rId149"/>
    <p:sldId id="834" r:id="rId150"/>
    <p:sldId id="674"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89"/>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81"/>
            <p14:sldId id="882"/>
            <p14:sldId id="883"/>
            <p14:sldId id="884"/>
            <p14:sldId id="886"/>
            <p14:sldId id="887"/>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7" autoAdjust="0"/>
    <p:restoredTop sz="75179" autoAdjust="0"/>
  </p:normalViewPr>
  <p:slideViewPr>
    <p:cSldViewPr snapToGrid="0" showGuides="1">
      <p:cViewPr>
        <p:scale>
          <a:sx n="150" d="100"/>
          <a:sy n="150" d="100"/>
        </p:scale>
        <p:origin x="552" y="14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4/14/18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89</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98</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102</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133</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136</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137</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140</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141</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142</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143</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4/14/18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26.png"/><Relationship Id="rId21" Type="http://schemas.openxmlformats.org/officeDocument/2006/relationships/image" Target="../media/image143.tiff"/><Relationship Id="rId7" Type="http://schemas.openxmlformats.org/officeDocument/2006/relationships/image" Target="../media/image10.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notesSlide" Target="../notesSlides/notesSlide60.xml"/><Relationship Id="rId16" Type="http://schemas.openxmlformats.org/officeDocument/2006/relationships/image" Target="../media/image138.tiff"/><Relationship Id="rId20" Type="http://schemas.openxmlformats.org/officeDocument/2006/relationships/image" Target="../media/image142.tiff"/><Relationship Id="rId1" Type="http://schemas.openxmlformats.org/officeDocument/2006/relationships/slideLayout" Target="../slideLayouts/slideLayout6.xml"/><Relationship Id="rId6" Type="http://schemas.openxmlformats.org/officeDocument/2006/relationships/image" Target="../media/image129.png"/><Relationship Id="rId11" Type="http://schemas.openxmlformats.org/officeDocument/2006/relationships/image" Target="../media/image133.png"/><Relationship Id="rId5" Type="http://schemas.openxmlformats.org/officeDocument/2006/relationships/image" Target="../media/image128.png"/><Relationship Id="rId15" Type="http://schemas.openxmlformats.org/officeDocument/2006/relationships/image" Target="../media/image137.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7.png"/><Relationship Id="rId9" Type="http://schemas.openxmlformats.org/officeDocument/2006/relationships/image" Target="../media/image131.png"/><Relationship Id="rId14" Type="http://schemas.openxmlformats.org/officeDocument/2006/relationships/image" Target="../media/image13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0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tiff"/><Relationship Id="rId9" Type="http://schemas.openxmlformats.org/officeDocument/2006/relationships/image" Target="../media/image15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2.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63.tif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66.png"/></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166.png"/></Relationships>
</file>

<file path=ppt/slides/_rels/slide11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63.tif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70.tiff"/><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171.tiff"/></Relationships>
</file>

<file path=ppt/slides/_rels/slide1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141.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3.emf"/><Relationship Id="rId18" Type="http://schemas.openxmlformats.org/officeDocument/2006/relationships/image" Target="../media/image187.png"/><Relationship Id="rId3" Type="http://schemas.openxmlformats.org/officeDocument/2006/relationships/image" Target="../media/image174.emf"/><Relationship Id="rId7" Type="http://schemas.openxmlformats.org/officeDocument/2006/relationships/image" Target="../media/image178.png"/><Relationship Id="rId12" Type="http://schemas.openxmlformats.org/officeDocument/2006/relationships/image" Target="../media/image155.png"/><Relationship Id="rId17" Type="http://schemas.openxmlformats.org/officeDocument/2006/relationships/image" Target="../media/image186.png"/><Relationship Id="rId2" Type="http://schemas.openxmlformats.org/officeDocument/2006/relationships/notesSlide" Target="../notesSlides/notesSlide81.xml"/><Relationship Id="rId16" Type="http://schemas.openxmlformats.org/officeDocument/2006/relationships/image" Target="../media/image150.png"/><Relationship Id="rId20" Type="http://schemas.openxmlformats.org/officeDocument/2006/relationships/image" Target="../media/image188.png"/><Relationship Id="rId1" Type="http://schemas.openxmlformats.org/officeDocument/2006/relationships/slideLayout" Target="../slideLayouts/slideLayout6.xml"/><Relationship Id="rId6" Type="http://schemas.openxmlformats.org/officeDocument/2006/relationships/image" Target="../media/image177.emf"/><Relationship Id="rId11" Type="http://schemas.openxmlformats.org/officeDocument/2006/relationships/image" Target="../media/image182.png"/><Relationship Id="rId5" Type="http://schemas.openxmlformats.org/officeDocument/2006/relationships/image" Target="../media/image176.emf"/><Relationship Id="rId15" Type="http://schemas.openxmlformats.org/officeDocument/2006/relationships/image" Target="../media/image185.png"/><Relationship Id="rId10" Type="http://schemas.openxmlformats.org/officeDocument/2006/relationships/image" Target="../media/image181.png"/><Relationship Id="rId19" Type="http://schemas.microsoft.com/office/2007/relationships/hdphoto" Target="../media/hdphoto6.wdp"/><Relationship Id="rId4" Type="http://schemas.openxmlformats.org/officeDocument/2006/relationships/image" Target="../media/image175.emf"/><Relationship Id="rId9" Type="http://schemas.openxmlformats.org/officeDocument/2006/relationships/image" Target="../media/image180.png"/><Relationship Id="rId14" Type="http://schemas.openxmlformats.org/officeDocument/2006/relationships/image" Target="../media/image184.png"/></Relationships>
</file>

<file path=ppt/slides/_rels/slide14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26.png"/><Relationship Id="rId7" Type="http://schemas.openxmlformats.org/officeDocument/2006/relationships/image" Target="../media/image191.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128.png"/><Relationship Id="rId11" Type="http://schemas.openxmlformats.org/officeDocument/2006/relationships/image" Target="../media/image195.tiff"/><Relationship Id="rId5" Type="http://schemas.openxmlformats.org/officeDocument/2006/relationships/image" Target="../media/image190.png"/><Relationship Id="rId10" Type="http://schemas.openxmlformats.org/officeDocument/2006/relationships/image" Target="../media/image194.png"/><Relationship Id="rId4" Type="http://schemas.openxmlformats.org/officeDocument/2006/relationships/image" Target="../media/image189.png"/><Relationship Id="rId9" Type="http://schemas.openxmlformats.org/officeDocument/2006/relationships/image" Target="../media/image193.png"/></Relationships>
</file>

<file path=ppt/slides/_rels/slide14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71.png"/><Relationship Id="rId7" Type="http://schemas.openxmlformats.org/officeDocument/2006/relationships/image" Target="../media/image75.tif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101.sv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105.pn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1.png"/><Relationship Id="rId7"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112.png"/><Relationship Id="rId4" Type="http://schemas.openxmlformats.org/officeDocument/2006/relationships/image" Target="../media/image71.png"/><Relationship Id="rId9"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03.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19.png"/><Relationship Id="rId5" Type="http://schemas.microsoft.com/office/2007/relationships/hdphoto" Target="../media/hdphoto3.wdp"/><Relationship Id="rId4" Type="http://schemas.openxmlformats.org/officeDocument/2006/relationships/image" Target="../media/image43.png"/></Relationships>
</file>

<file path=ppt/slides/_rels/slide99.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power</a:t>
            </a:r>
          </a:p>
        </p:txBody>
      </p:sp>
      <p:sp>
        <p:nvSpPr>
          <p:cNvPr id="3" name="Content Placeholder 2"/>
          <p:cNvSpPr>
            <a:spLocks noGrp="1"/>
          </p:cNvSpPr>
          <p:nvPr>
            <p:ph idx="1"/>
          </p:nvPr>
        </p:nvSpPr>
        <p:spPr>
          <a:xfrm>
            <a:off x="336789" y="2966720"/>
            <a:ext cx="8205304" cy="1904050"/>
          </a:xfrm>
        </p:spPr>
        <p:txBody>
          <a:bodyPr>
            <a:normAutofit/>
          </a:bodyPr>
          <a:lstStyle/>
          <a:p>
            <a:r>
              <a:rPr lang="en-US" sz="2400" dirty="0"/>
              <a:t>Lambda exposes only a memory control, this also affects the </a:t>
            </a:r>
            <a:r>
              <a:rPr lang="en-US" b="1" dirty="0">
                <a:solidFill>
                  <a:schemeClr val="accent1"/>
                </a:solidFill>
              </a:rPr>
              <a:t>%</a:t>
            </a:r>
            <a:r>
              <a:rPr lang="en-US" sz="2400" b="1" dirty="0">
                <a:solidFill>
                  <a:schemeClr val="accent1"/>
                </a:solidFill>
              </a:rPr>
              <a:t> of CPU core </a:t>
            </a:r>
            <a:r>
              <a:rPr lang="en-US" sz="2400" dirty="0"/>
              <a:t>allocated to a function </a:t>
            </a:r>
          </a:p>
          <a:p>
            <a:r>
              <a:rPr lang="en-US" sz="2400" u="sng" dirty="0"/>
              <a:t>Is your code CPU, Network or memory-bound</a:t>
            </a:r>
            <a:r>
              <a:rPr lang="en-US" sz="2400" dirty="0"/>
              <a:t>,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394372"/>
            <a:ext cx="3200377" cy="2936206"/>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a:latin typeface="Courier" pitchFamily="2" charset="0"/>
              </a:rPr>
              <a:t>{</a:t>
            </a:r>
          </a:p>
          <a:p>
            <a:r>
              <a:rPr lang="en-US" sz="1000" dirty="0">
                <a:latin typeface="Courier" pitchFamily="2" charset="0"/>
              </a:rPr>
              <a:t>  "family": "name",</a:t>
            </a:r>
          </a:p>
          <a:p>
            <a:r>
              <a:rPr lang="en-US" sz="1000" dirty="0">
                <a:latin typeface="Courier" pitchFamily="2" charset="0"/>
              </a:rPr>
              <a:t>  "</a:t>
            </a:r>
            <a:r>
              <a:rPr lang="en-US" sz="1000" dirty="0" err="1">
                <a:latin typeface="Courier" pitchFamily="2" charset="0"/>
              </a:rPr>
              <a:t>containerDefinitions</a:t>
            </a:r>
            <a:r>
              <a:rPr lang="en-US" sz="1000" dirty="0">
                <a:latin typeface="Courier" pitchFamily="2" charset="0"/>
              </a:rPr>
              <a:t>": [</a:t>
            </a:r>
          </a:p>
          <a:p>
            <a:r>
              <a:rPr lang="en-US" sz="1000" dirty="0">
                <a:latin typeface="Courier" pitchFamily="2" charset="0"/>
              </a:rPr>
              <a:t>    {</a:t>
            </a:r>
          </a:p>
          <a:p>
            <a:r>
              <a:rPr lang="en-US" sz="1000" dirty="0">
                <a:latin typeface="Courier" pitchFamily="2" charset="0"/>
              </a:rPr>
              <a:t>      "name": "name",</a:t>
            </a:r>
          </a:p>
          <a:p>
            <a:r>
              <a:rPr lang="en-US" sz="1000" dirty="0">
                <a:latin typeface="Courier" pitchFamily="2" charset="0"/>
              </a:rPr>
              <a:t>      "image": "</a:t>
            </a:r>
            <a:r>
              <a:rPr lang="en-US" sz="1000" dirty="0" err="1">
                <a:latin typeface="Courier" pitchFamily="2" charset="0"/>
              </a:rPr>
              <a:t>arungupta</a:t>
            </a:r>
            <a:r>
              <a:rPr lang="en-US" sz="1000" dirty="0">
                <a:latin typeface="Courier" pitchFamily="2" charset="0"/>
              </a:rPr>
              <a:t>/</a:t>
            </a:r>
            <a:r>
              <a:rPr lang="en-US" sz="1000" dirty="0" err="1">
                <a:latin typeface="Courier" pitchFamily="2" charset="0"/>
              </a:rPr>
              <a:t>name:latest</a:t>
            </a:r>
            <a:r>
              <a:rPr lang="en-US" sz="1000" dirty="0">
                <a:latin typeface="Courier" pitchFamily="2" charset="0"/>
              </a:rPr>
              <a:t>",</a:t>
            </a:r>
          </a:p>
          <a:p>
            <a:r>
              <a:rPr lang="en-US" sz="1000" dirty="0">
                <a:latin typeface="Courier" pitchFamily="2" charset="0"/>
              </a:rPr>
              <a:t>      "</a:t>
            </a:r>
            <a:r>
              <a:rPr lang="en-US" sz="1000" dirty="0" err="1">
                <a:latin typeface="Courier" pitchFamily="2" charset="0"/>
              </a:rPr>
              <a:t>cpu</a:t>
            </a:r>
            <a:r>
              <a:rPr lang="en-US" sz="1000" dirty="0">
                <a:latin typeface="Courier" pitchFamily="2" charset="0"/>
              </a:rPr>
              <a:t>": "256",</a:t>
            </a:r>
          </a:p>
          <a:p>
            <a:r>
              <a:rPr lang="en-US" sz="1000" dirty="0">
                <a:latin typeface="Courier" pitchFamily="2" charset="0"/>
              </a:rPr>
              <a:t>      "memory": "1024",</a:t>
            </a:r>
          </a:p>
          <a:p>
            <a:r>
              <a:rPr lang="en-US" sz="1000" dirty="0">
                <a:latin typeface="Courier" pitchFamily="2" charset="0"/>
              </a:rPr>
              <a:t>      "essential": true,</a:t>
            </a:r>
          </a:p>
          <a:p>
            <a:r>
              <a:rPr lang="en-US" sz="1000" dirty="0">
                <a:latin typeface="Courier" pitchFamily="2" charset="0"/>
              </a:rPr>
              <a:t>      "</a:t>
            </a:r>
            <a:r>
              <a:rPr lang="en-US" sz="1000" dirty="0" err="1">
                <a:latin typeface="Courier" pitchFamily="2" charset="0"/>
              </a:rPr>
              <a:t>portMappings</a:t>
            </a:r>
            <a:r>
              <a:rPr lang="en-US" sz="1000" dirty="0">
                <a:latin typeface="Courier" pitchFamily="2" charset="0"/>
              </a:rPr>
              <a:t>": [</a:t>
            </a:r>
          </a:p>
          <a:p>
            <a:r>
              <a:rPr lang="en-US" sz="1000" dirty="0">
                <a:latin typeface="Courier" pitchFamily="2" charset="0"/>
              </a:rPr>
              <a:t>        {</a:t>
            </a:r>
          </a:p>
          <a:p>
            <a:r>
              <a:rPr lang="en-US" sz="1000" dirty="0">
                <a:latin typeface="Courier" pitchFamily="2" charset="0"/>
              </a:rPr>
              <a:t>          "</a:t>
            </a:r>
            <a:r>
              <a:rPr lang="en-US" sz="1000" dirty="0" err="1">
                <a:latin typeface="Courier" pitchFamily="2" charset="0"/>
              </a:rPr>
              <a:t>hostPort</a:t>
            </a:r>
            <a:r>
              <a:rPr lang="en-US" sz="1000" dirty="0">
                <a:latin typeface="Courier" pitchFamily="2" charset="0"/>
              </a:rPr>
              <a:t>": "8082",</a:t>
            </a:r>
          </a:p>
          <a:p>
            <a:r>
              <a:rPr lang="en-US" sz="1000" dirty="0">
                <a:latin typeface="Courier" pitchFamily="2" charset="0"/>
              </a:rPr>
              <a:t>          "</a:t>
            </a:r>
            <a:r>
              <a:rPr lang="en-US" sz="1000" dirty="0" err="1">
                <a:latin typeface="Courier" pitchFamily="2" charset="0"/>
              </a:rPr>
              <a:t>containerPort</a:t>
            </a:r>
            <a:r>
              <a:rPr lang="en-US" sz="1000" dirty="0">
                <a:latin typeface="Courier" pitchFamily="2" charset="0"/>
              </a:rPr>
              <a:t>": "8082",</a:t>
            </a:r>
          </a:p>
          <a:p>
            <a:r>
              <a:rPr lang="en-US" sz="1000" dirty="0">
                <a:latin typeface="Courier" pitchFamily="2" charset="0"/>
              </a:rPr>
              <a:t>          "protocol": "</a:t>
            </a:r>
            <a:r>
              <a:rPr lang="en-US" sz="1000" dirty="0" err="1">
                <a:latin typeface="Courier" pitchFamily="2" charset="0"/>
              </a:rPr>
              <a:t>tcp</a:t>
            </a:r>
            <a:r>
              <a:rPr lang="en-US" sz="1000" dirty="0">
                <a:latin typeface="Courier" pitchFamily="2" charset="0"/>
              </a:rPr>
              <a:t>"</a:t>
            </a:r>
          </a:p>
          <a:p>
            <a:r>
              <a:rPr lang="en-US" sz="1000" dirty="0">
                <a:latin typeface="Courier" pitchFamily="2" charset="0"/>
              </a:rPr>
              <a:t>        }</a:t>
            </a:r>
          </a:p>
          <a:p>
            <a:r>
              <a:rPr lang="en-US" sz="1000" dirty="0">
                <a:latin typeface="Courier" pitchFamily="2" charset="0"/>
              </a:rPr>
              <a:t>      ]</a:t>
            </a:r>
          </a:p>
          <a:p>
            <a:r>
              <a:rPr lang="en-US" sz="1000" dirty="0">
                <a:latin typeface="Courier" pitchFamily="2" charset="0"/>
              </a:rPr>
              <a:t>    }</a:t>
            </a:r>
          </a:p>
          <a:p>
            <a:r>
              <a:rPr lang="en-US" sz="1000" dirty="0">
                <a:latin typeface="Courier" pitchFamily="2" charset="0"/>
              </a:rPr>
              <a:t>  ]</a:t>
            </a:r>
          </a:p>
          <a:p>
            <a:r>
              <a:rPr lang="en-US" sz="1000" dirty="0">
                <a:latin typeface="Courier" pitchFamily="2" charset="0"/>
              </a:rPr>
              <a:t>}</a:t>
            </a:r>
          </a:p>
        </p:txBody>
      </p:sp>
      <p:sp>
        <p:nvSpPr>
          <p:cNvPr id="2" name="Title 1"/>
          <p:cNvSpPr>
            <a:spLocks noGrp="1"/>
          </p:cNvSpPr>
          <p:nvPr>
            <p:ph type="title"/>
          </p:nvPr>
        </p:nvSpPr>
        <p:spPr/>
        <p:txBody>
          <a:bodyPr/>
          <a:lstStyle/>
          <a:p>
            <a:r>
              <a:rPr lang="en-US" dirty="0"/>
              <a:t>Task Definition</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p:txBody>
      </p:sp>
      <p:sp>
        <p:nvSpPr>
          <p:cNvPr id="8" name="Content Placeholder 2"/>
          <p:cNvSpPr txBox="1">
            <a:spLocks/>
          </p:cNvSpPr>
          <p:nvPr/>
        </p:nvSpPr>
        <p:spPr>
          <a:xfrm>
            <a:off x="487742" y="1078550"/>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59" name="TextBox 58">
            <a:extLst>
              <a:ext uri="{FF2B5EF4-FFF2-40B4-BE49-F238E27FC236}">
                <a16:creationId xmlns:a16="http://schemas.microsoft.com/office/drawing/2014/main" id="{7ABADFD5-3DE9-1F4D-BBA7-85E91CEBC33E}"/>
              </a:ext>
            </a:extLst>
          </p:cNvPr>
          <p:cNvSpPr txBox="1"/>
          <p:nvPr/>
        </p:nvSpPr>
        <p:spPr>
          <a:xfrm>
            <a:off x="4839541" y="3494108"/>
            <a:ext cx="1184940"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CloudFormation</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6" name="Straight Connector 65">
            <a:extLst>
              <a:ext uri="{FF2B5EF4-FFF2-40B4-BE49-F238E27FC236}">
                <a16:creationId xmlns:a16="http://schemas.microsoft.com/office/drawing/2014/main" id="{5BA09663-2EA9-4D42-AC69-BA160BF29E5A}"/>
              </a:ext>
            </a:extLst>
          </p:cNvPr>
          <p:cNvCxnSpPr>
            <a:cxnSpLocks/>
            <a:stCxn id="52" idx="3"/>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7" name="Rounded Rectangle 23">
            <a:extLst>
              <a:ext uri="{FF2B5EF4-FFF2-40B4-BE49-F238E27FC236}">
                <a16:creationId xmlns:a16="http://schemas.microsoft.com/office/drawing/2014/main" id="{84C3CC74-5315-C545-94A4-CF1E9548D2C1}"/>
              </a:ext>
            </a:extLst>
          </p:cNvPr>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55911"/>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03096"/>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4" name="Group 83">
            <a:extLst>
              <a:ext uri="{FF2B5EF4-FFF2-40B4-BE49-F238E27FC236}">
                <a16:creationId xmlns:a16="http://schemas.microsoft.com/office/drawing/2014/main" id="{7337D88B-1DC2-9749-96BC-6F3A3725D8B9}"/>
              </a:ext>
            </a:extLst>
          </p:cNvPr>
          <p:cNvGrpSpPr/>
          <p:nvPr/>
        </p:nvGrpSpPr>
        <p:grpSpPr>
          <a:xfrm>
            <a:off x="6320915" y="2896393"/>
            <a:ext cx="2474639" cy="461665"/>
            <a:chOff x="6320915" y="2964684"/>
            <a:chExt cx="2474639" cy="461665"/>
          </a:xfrm>
        </p:grpSpPr>
        <p:sp>
          <p:nvSpPr>
            <p:cNvPr id="85" name="Rounded Rectangle 38">
              <a:extLst>
                <a:ext uri="{FF2B5EF4-FFF2-40B4-BE49-F238E27FC236}">
                  <a16:creationId xmlns:a16="http://schemas.microsoft.com/office/drawing/2014/main" id="{AFF59286-8F3F-FA4D-B669-617789BF5F1C}"/>
                </a:ext>
              </a:extLst>
            </p:cNvPr>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6" name="TextBox 85">
              <a:extLst>
                <a:ext uri="{FF2B5EF4-FFF2-40B4-BE49-F238E27FC236}">
                  <a16:creationId xmlns:a16="http://schemas.microsoft.com/office/drawing/2014/main" id="{6527BF0D-18E6-3F4F-B15D-45156C269D14}"/>
                </a:ext>
              </a:extLst>
            </p:cNvPr>
            <p:cNvSpPr txBox="1"/>
            <p:nvPr/>
          </p:nvSpPr>
          <p:spPr>
            <a:xfrm>
              <a:off x="6692434" y="2964684"/>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Initiates an update of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CloudFormation</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stack with task definition and service</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3389690"/>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5" y="3882986"/>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deployment update</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pic>
        <p:nvPicPr>
          <p:cNvPr id="100" name="Picture 99">
            <a:extLst>
              <a:ext uri="{FF2B5EF4-FFF2-40B4-BE49-F238E27FC236}">
                <a16:creationId xmlns:a16="http://schemas.microsoft.com/office/drawing/2014/main" id="{8FEB7628-2E41-0A4C-A4E8-0E2DA4A72300}"/>
              </a:ext>
            </a:extLst>
          </p:cNvPr>
          <p:cNvPicPr>
            <a:picLocks noChangeAspect="1"/>
          </p:cNvPicPr>
          <p:nvPr/>
        </p:nvPicPr>
        <p:blipFill>
          <a:blip r:embed="rId9"/>
          <a:stretch>
            <a:fillRect/>
          </a:stretch>
        </p:blipFill>
        <p:spPr>
          <a:xfrm>
            <a:off x="5169731" y="3042106"/>
            <a:ext cx="431800" cy="520700"/>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2" presetClass="entr" presetSubtype="2" decel="10000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anim calcmode="lin" valueType="num">
                                      <p:cBhvr additive="base">
                                        <p:cTn id="77" dur="500" fill="hold"/>
                                        <p:tgtEl>
                                          <p:spTgt spid="84"/>
                                        </p:tgtEl>
                                        <p:attrNameLst>
                                          <p:attrName>ppt_x</p:attrName>
                                        </p:attrNameLst>
                                      </p:cBhvr>
                                      <p:tavLst>
                                        <p:tav tm="0">
                                          <p:val>
                                            <p:strVal val="1+#ppt_w/2"/>
                                          </p:val>
                                        </p:tav>
                                        <p:tav tm="100000">
                                          <p:val>
                                            <p:strVal val="#ppt_x"/>
                                          </p:val>
                                        </p:tav>
                                      </p:tavLst>
                                    </p:anim>
                                    <p:anim calcmode="lin" valueType="num">
                                      <p:cBhvr additive="base">
                                        <p:cTn id="78" dur="500" fill="hold"/>
                                        <p:tgtEl>
                                          <p:spTgt spid="84"/>
                                        </p:tgtEl>
                                        <p:attrNameLst>
                                          <p:attrName>ppt_y</p:attrName>
                                        </p:attrNameLst>
                                      </p:cBhvr>
                                      <p:tavLst>
                                        <p:tav tm="0">
                                          <p:val>
                                            <p:strVal val="#ppt_y"/>
                                          </p:val>
                                        </p:tav>
                                        <p:tav tm="100000">
                                          <p:val>
                                            <p:strVal val="#ppt_y"/>
                                          </p:val>
                                        </p:tav>
                                      </p:tavLst>
                                    </p:anim>
                                  </p:childTnLst>
                                </p:cTn>
                              </p:par>
                              <p:par>
                                <p:cTn id="79" presetID="1" presetClass="entr" presetSubtype="0" fill="hold" nodeType="with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par>
                                <p:cTn id="89" presetID="1" presetClass="entr" presetSubtype="0" fill="hold" nodeType="with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par>
                                <p:cTn id="91" presetID="2" presetClass="entr" presetSubtype="2" decel="100000" fill="hold" nodeType="withEffect">
                                  <p:stCondLst>
                                    <p:cond delay="0"/>
                                  </p:stCondLst>
                                  <p:childTnLst>
                                    <p:set>
                                      <p:cBhvr>
                                        <p:cTn id="92" dur="1" fill="hold">
                                          <p:stCondLst>
                                            <p:cond delay="0"/>
                                          </p:stCondLst>
                                        </p:cTn>
                                        <p:tgtEl>
                                          <p:spTgt spid="87"/>
                                        </p:tgtEl>
                                        <p:attrNameLst>
                                          <p:attrName>style.visibility</p:attrName>
                                        </p:attrNameLst>
                                      </p:cBhvr>
                                      <p:to>
                                        <p:strVal val="visible"/>
                                      </p:to>
                                    </p:set>
                                    <p:anim calcmode="lin" valueType="num">
                                      <p:cBhvr additive="base">
                                        <p:cTn id="93" dur="500" fill="hold"/>
                                        <p:tgtEl>
                                          <p:spTgt spid="87"/>
                                        </p:tgtEl>
                                        <p:attrNameLst>
                                          <p:attrName>ppt_x</p:attrName>
                                        </p:attrNameLst>
                                      </p:cBhvr>
                                      <p:tavLst>
                                        <p:tav tm="0">
                                          <p:val>
                                            <p:strVal val="1+#ppt_w/2"/>
                                          </p:val>
                                        </p:tav>
                                        <p:tav tm="100000">
                                          <p:val>
                                            <p:strVal val="#ppt_x"/>
                                          </p:val>
                                        </p:tav>
                                      </p:tavLst>
                                    </p:anim>
                                    <p:anim calcmode="lin" valueType="num">
                                      <p:cBhvr additive="base">
                                        <p:cTn id="94"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500"/>
                                        <p:tgtEl>
                                          <p:spTgt spid="7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childTnLst>
                                </p:cTn>
                              </p:par>
                              <p:par>
                                <p:cTn id="103" presetID="2" presetClass="entr" presetSubtype="2" decel="100000" fill="hold" nodeType="withEffect">
                                  <p:stCondLst>
                                    <p:cond delay="0"/>
                                  </p:stCondLst>
                                  <p:childTnLst>
                                    <p:set>
                                      <p:cBhvr>
                                        <p:cTn id="104" dur="1" fill="hold">
                                          <p:stCondLst>
                                            <p:cond delay="0"/>
                                          </p:stCondLst>
                                        </p:cTn>
                                        <p:tgtEl>
                                          <p:spTgt spid="90"/>
                                        </p:tgtEl>
                                        <p:attrNameLst>
                                          <p:attrName>style.visibility</p:attrName>
                                        </p:attrNameLst>
                                      </p:cBhvr>
                                      <p:to>
                                        <p:strVal val="visible"/>
                                      </p:to>
                                    </p:set>
                                    <p:anim calcmode="lin" valueType="num">
                                      <p:cBhvr additive="base">
                                        <p:cTn id="105" dur="500" fill="hold"/>
                                        <p:tgtEl>
                                          <p:spTgt spid="90"/>
                                        </p:tgtEl>
                                        <p:attrNameLst>
                                          <p:attrName>ppt_x</p:attrName>
                                        </p:attrNameLst>
                                      </p:cBhvr>
                                      <p:tavLst>
                                        <p:tav tm="0">
                                          <p:val>
                                            <p:strVal val="1+#ppt_w/2"/>
                                          </p:val>
                                        </p:tav>
                                        <p:tav tm="100000">
                                          <p:val>
                                            <p:strVal val="#ppt_x"/>
                                          </p:val>
                                        </p:tav>
                                      </p:tavLst>
                                    </p:anim>
                                    <p:anim calcmode="lin" valueType="num">
                                      <p:cBhvr additive="base">
                                        <p:cTn id="106"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p:bldP spid="63" grpId="0" animBg="1"/>
      <p:bldP spid="65" grpId="0" animBg="1"/>
      <p:bldP spid="67" grpId="0" animBg="1"/>
      <p:bldP spid="69" grpId="0" animBg="1"/>
      <p:bldP spid="72" grpId="0" animBg="1"/>
      <p:bldP spid="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ECS Containers </a:t>
            </a:r>
          </a:p>
          <a:p>
            <a:r>
              <a:rPr lang="en-US" dirty="0"/>
              <a:t>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Building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1085850" lvl="1" indent="-342900">
              <a:buFont typeface="Arial" panose="020B0604020202020204" pitchFamily="34" charset="0"/>
              <a:buChar char="•"/>
            </a:pPr>
            <a:r>
              <a:rPr lang="en-US" dirty="0"/>
              <a:t>Intelligent routing and load balancing</a:t>
            </a:r>
          </a:p>
          <a:p>
            <a:pPr marL="1085850" lvl="1" indent="-342900">
              <a:buFont typeface="Arial" panose="020B0604020202020204" pitchFamily="34" charset="0"/>
              <a:buChar char="•"/>
            </a:pPr>
            <a:r>
              <a:rPr lang="en-US" dirty="0"/>
              <a:t>Any language, any framework</a:t>
            </a:r>
          </a:p>
          <a:p>
            <a:pPr marL="1085850" lvl="1" indent="-342900">
              <a:buFont typeface="Arial" panose="020B0604020202020204" pitchFamily="34" charset="0"/>
              <a:buChar char="•"/>
            </a:pPr>
            <a:r>
              <a:rPr lang="en-US" dirty="0"/>
              <a:t>Fleet-wide policy enforcement</a:t>
            </a:r>
          </a:p>
          <a:p>
            <a:pPr marL="1085850" lvl="1" indent="-342900">
              <a:buFont typeface="Arial" panose="020B0604020202020204" pitchFamily="34" charset="0"/>
              <a:buChar char="•"/>
            </a:pPr>
            <a:r>
              <a:rPr lang="en-US" dirty="0"/>
              <a:t>In-depth telemetry and reporting</a:t>
            </a:r>
          </a:p>
          <a:p>
            <a:pPr marL="342900" indent="-342900">
              <a:buFont typeface="Arial" panose="020B0604020202020204" pitchFamily="34" charset="0"/>
              <a:buChar char="•"/>
            </a:pPr>
            <a:r>
              <a:rPr lang="en-US" dirty="0"/>
              <a:t>Lightweight sidecar to manage traffic between services</a:t>
            </a:r>
          </a:p>
          <a:p>
            <a:pPr marL="342900" indent="-342900">
              <a:buFont typeface="Arial" panose="020B0604020202020204" pitchFamily="34" charset="0"/>
              <a:buChar char="•"/>
            </a:pPr>
            <a:r>
              <a:rPr lang="en-US" dirty="0"/>
              <a:t>Supported on Kubernetes, Nomad and Consul</a:t>
            </a:r>
          </a:p>
          <a:p>
            <a:pPr marL="342900" indent="-342900">
              <a:buFont typeface="Arial" panose="020B0604020202020204" pitchFamily="34" charset="0"/>
              <a:buChar char="•"/>
            </a:pPr>
            <a:r>
              <a:rPr lang="en-US" dirty="0"/>
              <a:t>No changes to microservices</a:t>
            </a:r>
          </a:p>
        </p:txBody>
      </p:sp>
      <p:pic>
        <p:nvPicPr>
          <p:cNvPr id="5" name="Picture 4">
            <a:extLst>
              <a:ext uri="{FF2B5EF4-FFF2-40B4-BE49-F238E27FC236}">
                <a16:creationId xmlns:a16="http://schemas.microsoft.com/office/drawing/2014/main" id="{6DEC5FD2-A57C-254D-BAE1-82CF4BC26E8E}"/>
              </a:ext>
            </a:extLst>
          </p:cNvPr>
          <p:cNvPicPr>
            <a:picLocks noChangeAspect="1"/>
          </p:cNvPicPr>
          <p:nvPr/>
        </p:nvPicPr>
        <p:blipFill>
          <a:blip r:embed="rId3"/>
          <a:stretch>
            <a:fillRect/>
          </a:stretch>
        </p:blipFill>
        <p:spPr>
          <a:xfrm>
            <a:off x="7797800" y="114936"/>
            <a:ext cx="1075267" cy="1075267"/>
          </a:xfrm>
          <a:prstGeom prst="rect">
            <a:avLst/>
          </a:prstGeom>
        </p:spPr>
      </p:pic>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92604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51973</TotalTime>
  <Words>8996</Words>
  <Application>Microsoft Macintosh PowerPoint</Application>
  <PresentationFormat>On-screen Show (16:9)</PresentationFormat>
  <Paragraphs>1402</Paragraphs>
  <Slides>147</Slides>
  <Notes>83</Notes>
  <HiddenSlides>14</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147</vt:i4>
      </vt:variant>
    </vt:vector>
  </HeadingPairs>
  <TitlesOfParts>
    <vt:vector size="164"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Building Your Application</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Istio</vt:lpstr>
      <vt:lpstr>PowerPoint Presentation</vt:lpstr>
      <vt:lpstr>Canary Deployment using Request Routing</vt:lpstr>
      <vt:lpstr>Fault Injection</vt:lpstr>
      <vt:lpstr>5 seconds delay in 10% of requests</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Computer power</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700</cp:revision>
  <dcterms:created xsi:type="dcterms:W3CDTF">2016-06-17T18:22:10Z</dcterms:created>
  <dcterms:modified xsi:type="dcterms:W3CDTF">2018-04-16T01:05:16Z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